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3" r:id="rId3"/>
    <p:sldId id="269" r:id="rId4"/>
    <p:sldId id="268" r:id="rId5"/>
    <p:sldId id="274" r:id="rId6"/>
    <p:sldId id="275" r:id="rId7"/>
    <p:sldId id="271" r:id="rId8"/>
    <p:sldId id="276" r:id="rId9"/>
    <p:sldId id="261" r:id="rId10"/>
    <p:sldId id="277" r:id="rId11"/>
    <p:sldId id="278" r:id="rId12"/>
    <p:sldId id="279" r:id="rId13"/>
    <p:sldId id="28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FFD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400D-C0B9-45CF-9C3A-1DE4DAA69897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6F5C-A980-4FE8-9AB6-064F1E5636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400D-C0B9-45CF-9C3A-1DE4DAA69897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6F5C-A980-4FE8-9AB6-064F1E563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400D-C0B9-45CF-9C3A-1DE4DAA69897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6F5C-A980-4FE8-9AB6-064F1E563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400D-C0B9-45CF-9C3A-1DE4DAA69897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6F5C-A980-4FE8-9AB6-064F1E563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400D-C0B9-45CF-9C3A-1DE4DAA69897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E7F6F5C-A980-4FE8-9AB6-064F1E563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400D-C0B9-45CF-9C3A-1DE4DAA69897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6F5C-A980-4FE8-9AB6-064F1E563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400D-C0B9-45CF-9C3A-1DE4DAA69897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6F5C-A980-4FE8-9AB6-064F1E563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400D-C0B9-45CF-9C3A-1DE4DAA69897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6F5C-A980-4FE8-9AB6-064F1E563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400D-C0B9-45CF-9C3A-1DE4DAA69897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6F5C-A980-4FE8-9AB6-064F1E563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400D-C0B9-45CF-9C3A-1DE4DAA69897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6F5C-A980-4FE8-9AB6-064F1E563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400D-C0B9-45CF-9C3A-1DE4DAA69897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6F5C-A980-4FE8-9AB6-064F1E563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BDF400D-C0B9-45CF-9C3A-1DE4DAA69897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E7F6F5C-A980-4FE8-9AB6-064F1E563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571480"/>
            <a:ext cx="8229600" cy="4214842"/>
          </a:xfrm>
          <a:effectLst/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Чтоб природе другом стать,</a:t>
            </a:r>
            <a:br>
              <a:rPr lang="ru-RU" sz="2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</a:br>
            <a:r>
              <a:rPr lang="ru-RU" sz="2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Тайны все её узнать,</a:t>
            </a:r>
            <a:br>
              <a:rPr lang="ru-RU" sz="2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</a:br>
            <a:r>
              <a:rPr lang="ru-RU" sz="2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Все загадки разгадать,</a:t>
            </a:r>
            <a:br>
              <a:rPr lang="ru-RU" sz="2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</a:br>
            <a:r>
              <a:rPr lang="ru-RU" sz="2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Научитесь наблюдать,</a:t>
            </a:r>
            <a:br>
              <a:rPr lang="ru-RU" sz="2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</a:br>
            <a:r>
              <a:rPr lang="ru-RU" sz="2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Будем вместе развивать у себя внимательность,</a:t>
            </a:r>
            <a:br>
              <a:rPr lang="ru-RU" sz="2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</a:br>
            <a:r>
              <a:rPr lang="ru-RU" sz="2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А поможет всё узнать наша любознательность.</a:t>
            </a:r>
            <a:br>
              <a:rPr lang="ru-RU" sz="2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</a:br>
            <a:endParaRPr lang="ru-RU" sz="280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fs00.infourok.ru/images/doc/122/143230/img11.jpg"/>
          <p:cNvPicPr/>
          <p:nvPr/>
        </p:nvPicPr>
        <p:blipFill>
          <a:blip r:embed="rId2"/>
          <a:srcRect b="29449"/>
          <a:stretch>
            <a:fillRect/>
          </a:stretch>
        </p:blipFill>
        <p:spPr bwMode="auto">
          <a:xfrm>
            <a:off x="1428728" y="428604"/>
            <a:ext cx="594042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900igr.net/up/datas/94150/007.jpg"/>
          <p:cNvPicPr/>
          <p:nvPr/>
        </p:nvPicPr>
        <p:blipFill>
          <a:blip r:embed="rId3"/>
          <a:srcRect l="30946" t="70085" r="29610" b="2778"/>
          <a:stretch>
            <a:fillRect/>
          </a:stretch>
        </p:blipFill>
        <p:spPr bwMode="auto">
          <a:xfrm>
            <a:off x="357158" y="3929066"/>
            <a:ext cx="378621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fs00.infourok.ru/images/doc/308/307258/2/img8.jpg"/>
          <p:cNvPicPr/>
          <p:nvPr/>
        </p:nvPicPr>
        <p:blipFill>
          <a:blip r:embed="rId4"/>
          <a:srcRect r="70016" b="40171"/>
          <a:stretch>
            <a:fillRect/>
          </a:stretch>
        </p:blipFill>
        <p:spPr bwMode="auto">
          <a:xfrm>
            <a:off x="4500562" y="3714752"/>
            <a:ext cx="17811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fs00.infourok.ru/images/doc/308/307258/2/img8.jpg"/>
          <p:cNvPicPr/>
          <p:nvPr/>
        </p:nvPicPr>
        <p:blipFill>
          <a:blip r:embed="rId4"/>
          <a:srcRect l="66221" r="7311" b="38177"/>
          <a:stretch>
            <a:fillRect/>
          </a:stretch>
        </p:blipFill>
        <p:spPr bwMode="auto">
          <a:xfrm>
            <a:off x="6929454" y="4572008"/>
            <a:ext cx="15748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250033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D757"/>
                </a:solidFill>
              </a:rPr>
              <a:t>Полезные ископаемые – это клад нашей Земли,</a:t>
            </a:r>
          </a:p>
          <a:p>
            <a:pPr>
              <a:buNone/>
            </a:pPr>
            <a:r>
              <a:rPr lang="ru-RU" b="1" dirty="0" smtClean="0">
                <a:solidFill>
                  <a:srgbClr val="FFD757"/>
                </a:solidFill>
              </a:rPr>
              <a:t>на образование которого природа потратила</a:t>
            </a:r>
          </a:p>
          <a:p>
            <a:pPr>
              <a:buNone/>
            </a:pPr>
            <a:r>
              <a:rPr lang="ru-RU" b="1" dirty="0" smtClean="0">
                <a:solidFill>
                  <a:srgbClr val="FFD757"/>
                </a:solidFill>
              </a:rPr>
              <a:t>миллионы лет. Поэтому, как любой другой клад,</a:t>
            </a:r>
          </a:p>
          <a:p>
            <a:pPr>
              <a:buNone/>
            </a:pPr>
            <a:r>
              <a:rPr lang="ru-RU" b="1" dirty="0" smtClean="0">
                <a:solidFill>
                  <a:srgbClr val="FFD757"/>
                </a:solidFill>
              </a:rPr>
              <a:t>их нужно беречь и охранять.</a:t>
            </a:r>
            <a:endParaRPr lang="ru-RU" b="1" dirty="0">
              <a:solidFill>
                <a:srgbClr val="FFD757"/>
              </a:solidFill>
            </a:endParaRPr>
          </a:p>
        </p:txBody>
      </p:sp>
      <p:pic>
        <p:nvPicPr>
          <p:cNvPr id="33794" name="Picture 2" descr="https://www.metod-kopilka.ru/images/doc/4/3409/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071810"/>
            <a:ext cx="4387850" cy="32908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4286280"/>
          </a:xfrm>
        </p:spPr>
        <p:txBody>
          <a:bodyPr>
            <a:normAutofit fontScale="25000" lnSpcReduction="20000"/>
          </a:bodyPr>
          <a:lstStyle/>
          <a:p>
            <a:pPr fontAlgn="base">
              <a:buNone/>
            </a:pPr>
            <a:r>
              <a:rPr lang="ru-RU" sz="5500" b="1" dirty="0" smtClean="0">
                <a:solidFill>
                  <a:srgbClr val="FFFF00"/>
                </a:solidFill>
              </a:rPr>
              <a:t>Тестовое задание</a:t>
            </a:r>
          </a:p>
          <a:p>
            <a:pPr fontAlgn="base">
              <a:buNone/>
            </a:pPr>
            <a:r>
              <a:rPr lang="ru-RU" sz="5500" b="1" dirty="0" smtClean="0">
                <a:solidFill>
                  <a:srgbClr val="FFFF00"/>
                </a:solidFill>
              </a:rPr>
              <a:t>1. Какие из полезных ископаемых используют в строительстве?</a:t>
            </a:r>
          </a:p>
          <a:p>
            <a:pPr fontAlgn="base">
              <a:buNone/>
            </a:pPr>
            <a:r>
              <a:rPr lang="ru-RU" sz="5500" dirty="0" smtClean="0">
                <a:solidFill>
                  <a:srgbClr val="FFD757"/>
                </a:solidFill>
              </a:rPr>
              <a:t>у) песок, глину</a:t>
            </a:r>
          </a:p>
          <a:p>
            <a:pPr fontAlgn="base">
              <a:buNone/>
            </a:pPr>
            <a:r>
              <a:rPr lang="ru-RU" sz="5500" dirty="0" smtClean="0">
                <a:solidFill>
                  <a:srgbClr val="FFD757"/>
                </a:solidFill>
              </a:rPr>
              <a:t>б) гранит, торф</a:t>
            </a:r>
          </a:p>
          <a:p>
            <a:pPr fontAlgn="base">
              <a:buNone/>
            </a:pPr>
            <a:r>
              <a:rPr lang="ru-RU" sz="5500" dirty="0" smtClean="0">
                <a:solidFill>
                  <a:srgbClr val="FFD757"/>
                </a:solidFill>
              </a:rPr>
              <a:t>в) уголь, соль</a:t>
            </a:r>
          </a:p>
          <a:p>
            <a:pPr fontAlgn="base">
              <a:buNone/>
            </a:pPr>
            <a:r>
              <a:rPr lang="ru-RU" sz="5500" b="1" dirty="0" smtClean="0">
                <a:solidFill>
                  <a:srgbClr val="FFFF00"/>
                </a:solidFill>
              </a:rPr>
              <a:t>2. Какие из полезных ископаемых служат топливом?</a:t>
            </a:r>
          </a:p>
          <a:p>
            <a:pPr fontAlgn="base">
              <a:buNone/>
            </a:pPr>
            <a:r>
              <a:rPr lang="ru-RU" sz="5500" dirty="0" smtClean="0">
                <a:solidFill>
                  <a:srgbClr val="FFD757"/>
                </a:solidFill>
              </a:rPr>
              <a:t>а) нефть, песок</a:t>
            </a:r>
          </a:p>
          <a:p>
            <a:pPr fontAlgn="base">
              <a:buNone/>
            </a:pPr>
            <a:r>
              <a:rPr lang="ru-RU" sz="5500" dirty="0" smtClean="0">
                <a:solidFill>
                  <a:srgbClr val="FFD757"/>
                </a:solidFill>
              </a:rPr>
              <a:t>с) нефть, торф</a:t>
            </a:r>
          </a:p>
          <a:p>
            <a:pPr fontAlgn="base">
              <a:buNone/>
            </a:pPr>
            <a:r>
              <a:rPr lang="ru-RU" sz="5500" b="1" dirty="0" smtClean="0">
                <a:solidFill>
                  <a:srgbClr val="FFFF00"/>
                </a:solidFill>
              </a:rPr>
              <a:t>3. Какие полезные ископаемые добывают при помощи буровых установок?</a:t>
            </a:r>
          </a:p>
          <a:p>
            <a:pPr fontAlgn="base">
              <a:buNone/>
            </a:pPr>
            <a:r>
              <a:rPr lang="ru-RU" sz="5500" dirty="0" smtClean="0">
                <a:solidFill>
                  <a:srgbClr val="FFD757"/>
                </a:solidFill>
              </a:rPr>
              <a:t>а) гранит, песок</a:t>
            </a:r>
          </a:p>
          <a:p>
            <a:pPr fontAlgn="base">
              <a:buNone/>
            </a:pPr>
            <a:r>
              <a:rPr lang="ru-RU" sz="5500" dirty="0" smtClean="0">
                <a:solidFill>
                  <a:srgbClr val="FFD757"/>
                </a:solidFill>
              </a:rPr>
              <a:t>б) уголь, руда</a:t>
            </a:r>
          </a:p>
          <a:p>
            <a:pPr fontAlgn="base">
              <a:buNone/>
            </a:pPr>
            <a:r>
              <a:rPr lang="ru-RU" sz="5500" dirty="0" err="1" smtClean="0">
                <a:solidFill>
                  <a:srgbClr val="FFD757"/>
                </a:solidFill>
              </a:rPr>
              <a:t>п</a:t>
            </a:r>
            <a:r>
              <a:rPr lang="ru-RU" sz="5500" dirty="0" smtClean="0">
                <a:solidFill>
                  <a:srgbClr val="FFD757"/>
                </a:solidFill>
              </a:rPr>
              <a:t>) нефть, газ</a:t>
            </a:r>
          </a:p>
          <a:p>
            <a:pPr fontAlgn="base">
              <a:buNone/>
            </a:pPr>
            <a:r>
              <a:rPr lang="ru-RU" sz="5500" b="1" dirty="0" smtClean="0">
                <a:solidFill>
                  <a:srgbClr val="FFFF00"/>
                </a:solidFill>
              </a:rPr>
              <a:t>4. Люди какой профессии отыскивают месторождения полезных ископаемых?</a:t>
            </a:r>
          </a:p>
          <a:p>
            <a:pPr fontAlgn="base">
              <a:buNone/>
            </a:pPr>
            <a:r>
              <a:rPr lang="ru-RU" sz="5500" dirty="0" smtClean="0">
                <a:solidFill>
                  <a:srgbClr val="FFD757"/>
                </a:solidFill>
              </a:rPr>
              <a:t>а) строители</a:t>
            </a:r>
          </a:p>
          <a:p>
            <a:pPr fontAlgn="base">
              <a:buNone/>
            </a:pPr>
            <a:r>
              <a:rPr lang="ru-RU" sz="5500" dirty="0" smtClean="0">
                <a:solidFill>
                  <a:srgbClr val="FFD757"/>
                </a:solidFill>
              </a:rPr>
              <a:t>е) геологи</a:t>
            </a:r>
          </a:p>
          <a:p>
            <a:pPr fontAlgn="base">
              <a:buNone/>
            </a:pPr>
            <a:r>
              <a:rPr lang="ru-RU" sz="5500" dirty="0" smtClean="0">
                <a:solidFill>
                  <a:srgbClr val="FFD757"/>
                </a:solidFill>
              </a:rPr>
              <a:t>в) шахтёры</a:t>
            </a:r>
          </a:p>
          <a:p>
            <a:pPr fontAlgn="base">
              <a:buNone/>
            </a:pPr>
            <a:r>
              <a:rPr lang="ru-RU" sz="5500" b="1" dirty="0" smtClean="0">
                <a:solidFill>
                  <a:srgbClr val="FFFF00"/>
                </a:solidFill>
              </a:rPr>
              <a:t>5. Места залегания полезных ископаемых называют</a:t>
            </a:r>
            <a:r>
              <a:rPr lang="ru-RU" sz="5500" dirty="0" smtClean="0">
                <a:solidFill>
                  <a:srgbClr val="FFFF00"/>
                </a:solidFill>
              </a:rPr>
              <a:t> </a:t>
            </a:r>
          </a:p>
          <a:p>
            <a:pPr fontAlgn="base">
              <a:buNone/>
            </a:pPr>
            <a:r>
              <a:rPr lang="ru-RU" sz="5500" dirty="0" err="1" smtClean="0">
                <a:solidFill>
                  <a:srgbClr val="FFD757"/>
                </a:solidFill>
              </a:rPr>
              <a:t>н</a:t>
            </a:r>
            <a:r>
              <a:rPr lang="ru-RU" sz="5500" dirty="0" smtClean="0">
                <a:solidFill>
                  <a:srgbClr val="FFD757"/>
                </a:solidFill>
              </a:rPr>
              <a:t>) котлованами </a:t>
            </a:r>
          </a:p>
          <a:p>
            <a:pPr fontAlgn="base">
              <a:buNone/>
            </a:pPr>
            <a:r>
              <a:rPr lang="ru-RU" sz="5500" dirty="0" err="1" smtClean="0">
                <a:solidFill>
                  <a:srgbClr val="FFD757"/>
                </a:solidFill>
              </a:rPr>
              <a:t>х</a:t>
            </a:r>
            <a:r>
              <a:rPr lang="ru-RU" sz="5500" dirty="0" smtClean="0">
                <a:solidFill>
                  <a:srgbClr val="FFD757"/>
                </a:solidFill>
              </a:rPr>
              <a:t>)  месторождениями</a:t>
            </a:r>
          </a:p>
          <a:p>
            <a:pPr fontAlgn="base">
              <a:buNone/>
            </a:pPr>
            <a:r>
              <a:rPr lang="ru-RU" sz="5500" dirty="0" err="1" smtClean="0">
                <a:solidFill>
                  <a:srgbClr val="FFD757"/>
                </a:solidFill>
              </a:rPr>
              <a:t>ш</a:t>
            </a:r>
            <a:r>
              <a:rPr lang="ru-RU" sz="5500" dirty="0" smtClean="0">
                <a:solidFill>
                  <a:srgbClr val="FFD757"/>
                </a:solidFill>
              </a:rPr>
              <a:t>) кучами</a:t>
            </a:r>
          </a:p>
          <a:p>
            <a:pPr fontAlgn="base">
              <a:buNone/>
            </a:pPr>
            <a:r>
              <a:rPr lang="ru-RU" sz="800" b="1" dirty="0" smtClean="0"/>
              <a:t>Х</a:t>
            </a:r>
            <a:endParaRPr lang="ru-RU" sz="800" dirty="0" smtClean="0"/>
          </a:p>
          <a:p>
            <a:pPr fontAlgn="base"/>
            <a:endParaRPr lang="ru-RU" sz="5500" dirty="0" smtClean="0"/>
          </a:p>
          <a:p>
            <a:pPr fontAlgn="base">
              <a:buNone/>
            </a:pPr>
            <a:endParaRPr lang="ru-RU" dirty="0" smtClean="0"/>
          </a:p>
          <a:p>
            <a:pPr fontAlgn="base">
              <a:buNone/>
            </a:pPr>
            <a:endParaRPr lang="ru-RU" dirty="0" smtClean="0"/>
          </a:p>
          <a:p>
            <a:pPr fontAlgn="base">
              <a:buNone/>
            </a:pPr>
            <a:endParaRPr lang="ru-RU" dirty="0" smtClean="0"/>
          </a:p>
          <a:p>
            <a:pPr fontAlgn="base"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5143512"/>
          <a:ext cx="6834215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6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68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6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68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У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Х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928662" y="428605"/>
            <a:ext cx="6929486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ea typeface="Times New Roman" pitchFamily="18" charset="0"/>
                <a:cs typeface="Arial" pitchFamily="34" charset="0"/>
              </a:rPr>
              <a:t>Рефлексия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FFC000"/>
                </a:solidFill>
                <a:ea typeface="Times New Roman" pitchFamily="18" charset="0"/>
                <a:cs typeface="Arial" pitchFamily="34" charset="0"/>
              </a:rPr>
              <a:t>Метод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ea typeface="Times New Roman" pitchFamily="18" charset="0"/>
                <a:cs typeface="Arial" pitchFamily="34" charset="0"/>
              </a:rPr>
              <a:t>«Пяти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ea typeface="Times New Roman" pitchFamily="18" charset="0"/>
                <a:cs typeface="Arial" pitchFamily="34" charset="0"/>
              </a:rPr>
              <a:t>пальцев»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45339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ttps://ds04.infourok.ru/uploads/ex/00b1/00018750-68ad63ec/img22.jpg"/>
          <p:cNvPicPr/>
          <p:nvPr/>
        </p:nvPicPr>
        <p:blipFill>
          <a:blip r:embed="rId2"/>
          <a:srcRect l="5772" t="25000" r="60716" b="35470"/>
          <a:stretch>
            <a:fillRect/>
          </a:stretch>
        </p:blipFill>
        <p:spPr bwMode="auto">
          <a:xfrm>
            <a:off x="357158" y="1928802"/>
            <a:ext cx="285752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86116" y="2071678"/>
            <a:ext cx="5643602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Большой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что понравилось?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Указательный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что узнал (а) нового?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B05C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Средний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над чем задумался (ась)?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Безымянный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что возьму себе в копилку?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Мизинец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что ещё хотелось бы узнать?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https://ds02.infourok.ru/uploads/ex/082f/00035006-bb3362a7/img103.jpg"/>
          <p:cNvPicPr/>
          <p:nvPr/>
        </p:nvPicPr>
        <p:blipFill>
          <a:blip r:embed="rId3"/>
          <a:srcRect l="50668" t="55285" r="9246" b="9188"/>
          <a:stretch>
            <a:fillRect/>
          </a:stretch>
        </p:blipFill>
        <p:spPr bwMode="auto">
          <a:xfrm>
            <a:off x="4143372" y="4214818"/>
            <a:ext cx="400052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2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Догадайся о чём речь</a:t>
            </a:r>
            <a:endParaRPr lang="ru-RU" sz="32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31427" t="14530" r="17584" b="13390"/>
          <a:stretch>
            <a:fillRect/>
          </a:stretch>
        </p:blipFill>
        <p:spPr bwMode="auto">
          <a:xfrm>
            <a:off x="214282" y="1285860"/>
            <a:ext cx="357190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bigslide.ru/images/43/42724/960/img1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143380"/>
            <a:ext cx="3714776" cy="251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ds02.infourok.ru/uploads/ex/0247/00002956-08f739e7/img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85861"/>
            <a:ext cx="3500462" cy="25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bigslide.ru/images/43/42724/960/img12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4000504"/>
            <a:ext cx="3827469" cy="265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800" b="1" dirty="0" smtClean="0">
                <a:solidFill>
                  <a:schemeClr val="bg1"/>
                </a:solidFill>
              </a:rPr>
              <a:t>полезные		  ископаемые</a:t>
            </a:r>
          </a:p>
          <a:p>
            <a:pPr algn="ctr">
              <a:buNone/>
            </a:pPr>
            <a:endParaRPr lang="ru-RU" sz="48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нужные                                   </a:t>
            </a:r>
            <a:r>
              <a:rPr lang="ru-RU" b="1" dirty="0" smtClean="0">
                <a:solidFill>
                  <a:schemeClr val="bg1"/>
                </a:solidFill>
              </a:rPr>
              <a:t>  </a:t>
            </a:r>
            <a:r>
              <a:rPr lang="ru-RU" b="1" dirty="0" smtClean="0">
                <a:solidFill>
                  <a:schemeClr val="bg1"/>
                </a:solidFill>
              </a:rPr>
              <a:t>доставать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 необходимые                            извлекать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		 </a:t>
            </a:r>
            <a:r>
              <a:rPr lang="ru-RU" b="1" dirty="0" smtClean="0">
                <a:solidFill>
                  <a:schemeClr val="bg1"/>
                </a:solidFill>
              </a:rPr>
              <a:t>приносят </a:t>
            </a:r>
            <a:r>
              <a:rPr lang="ru-RU" b="1" dirty="0" smtClean="0">
                <a:solidFill>
                  <a:schemeClr val="bg1"/>
                </a:solidFill>
              </a:rPr>
              <a:t>пользу                     </a:t>
            </a:r>
            <a:r>
              <a:rPr lang="ru-RU" b="1" dirty="0" smtClean="0">
                <a:solidFill>
                  <a:schemeClr val="bg1"/>
                </a:solidFill>
              </a:rPr>
              <a:t> копать</a:t>
            </a: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     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1750993" y="2821777"/>
            <a:ext cx="927900" cy="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6286512" y="2857496"/>
            <a:ext cx="100013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2654296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l"/>
            <a:r>
              <a:rPr lang="ru-RU" sz="32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Тема</a:t>
            </a:r>
            <a: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: </a:t>
            </a:r>
            <a:r>
              <a:rPr lang="ru-RU" sz="31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Использование и охрана полезных ископаемых</a:t>
            </a:r>
            <a:br>
              <a:rPr lang="ru-RU" sz="31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</a:br>
            <a:r>
              <a:rPr lang="ru-RU" sz="31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/>
            </a:r>
            <a:br>
              <a:rPr lang="ru-RU" sz="31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</a:br>
            <a:endParaRPr lang="ru-RU" sz="31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2357429"/>
            <a:ext cx="8072494" cy="2062103"/>
          </a:xfrm>
          <a:prstGeom prst="rect">
            <a:avLst/>
          </a:prstGeom>
          <a:effectLst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1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+mj-ea"/>
                <a:cs typeface="+mj-cs"/>
              </a:rPr>
              <a:t>Цель :  </a:t>
            </a: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+mj-ea"/>
                <a:cs typeface="+mj-cs"/>
              </a:rPr>
              <a:t>раскрыть роль полезных ископаемых  в жизни человека и показать необходимость их бережного использования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429000"/>
            <a:ext cx="8472518" cy="1785950"/>
          </a:xfrm>
        </p:spPr>
        <p:txBody>
          <a:bodyPr/>
          <a:lstStyle/>
          <a:p>
            <a:pPr>
              <a:buNone/>
            </a:pPr>
            <a:r>
              <a:rPr lang="ru-RU" sz="2600" b="1" dirty="0" smtClean="0">
                <a:solidFill>
                  <a:srgbClr val="FFD757"/>
                </a:solidFill>
              </a:rPr>
              <a:t>Все природные богатства, которые люди добывают из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FFD757"/>
                </a:solidFill>
              </a:rPr>
              <a:t>глубины земли или с её поверхности и используют в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FFD757"/>
                </a:solidFill>
              </a:rPr>
              <a:t>хозяйстве, называются</a:t>
            </a:r>
            <a:r>
              <a:rPr lang="ru-RU" sz="2600" b="1" dirty="0" smtClean="0">
                <a:solidFill>
                  <a:srgbClr val="FFC000"/>
                </a:solidFill>
              </a:rPr>
              <a:t> </a:t>
            </a:r>
            <a:r>
              <a:rPr lang="ru-RU" sz="2600" b="1" dirty="0" smtClean="0">
                <a:solidFill>
                  <a:srgbClr val="FF0000"/>
                </a:solidFill>
              </a:rPr>
              <a:t>полезными ископаемыми.</a:t>
            </a:r>
            <a:endParaRPr lang="ru-RU" sz="2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playcast.ru/uploads/2017/10/12/2364018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3104305" cy="25717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86182" y="500042"/>
            <a:ext cx="4786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D757"/>
                </a:solidFill>
              </a:rPr>
              <a:t>Учебник с. 39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8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Обозначения полезных </a:t>
            </a:r>
            <a:br>
              <a:rPr lang="ru-RU" sz="28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</a:br>
            <a:r>
              <a:rPr lang="ru-RU" sz="28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ископаемых на карте</a:t>
            </a:r>
            <a:r>
              <a:rPr lang="ru-RU" sz="28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8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sz="28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D757"/>
                </a:solidFill>
              </a:rPr>
              <a:t>Нефть </a:t>
            </a:r>
            <a:r>
              <a:rPr lang="ru-RU" dirty="0" smtClean="0"/>
              <a:t> </a:t>
            </a:r>
          </a:p>
          <a:p>
            <a:r>
              <a:rPr lang="ru-RU" b="1" dirty="0" smtClean="0">
                <a:solidFill>
                  <a:srgbClr val="FFD757"/>
                </a:solidFill>
              </a:rPr>
              <a:t>Торф</a:t>
            </a:r>
          </a:p>
          <a:p>
            <a:r>
              <a:rPr lang="ru-RU" b="1" dirty="0" smtClean="0">
                <a:solidFill>
                  <a:srgbClr val="FFD757"/>
                </a:solidFill>
              </a:rPr>
              <a:t>Каменная соль</a:t>
            </a:r>
          </a:p>
          <a:p>
            <a:r>
              <a:rPr lang="ru-RU" b="1" dirty="0" smtClean="0">
                <a:solidFill>
                  <a:srgbClr val="FFD757"/>
                </a:solidFill>
              </a:rPr>
              <a:t>Калийная соль</a:t>
            </a:r>
          </a:p>
          <a:p>
            <a:r>
              <a:rPr lang="ru-RU" b="1" dirty="0" smtClean="0">
                <a:solidFill>
                  <a:srgbClr val="FFD757"/>
                </a:solidFill>
              </a:rPr>
              <a:t>Глина</a:t>
            </a:r>
          </a:p>
          <a:p>
            <a:r>
              <a:rPr lang="ru-RU" b="1" dirty="0" smtClean="0">
                <a:solidFill>
                  <a:srgbClr val="FFD757"/>
                </a:solidFill>
              </a:rPr>
              <a:t>Песок</a:t>
            </a:r>
            <a:endParaRPr lang="ru-RU" b="1" dirty="0">
              <a:solidFill>
                <a:srgbClr val="FFD757"/>
              </a:solidFill>
            </a:endParaRPr>
          </a:p>
        </p:txBody>
      </p:sp>
      <p:pic>
        <p:nvPicPr>
          <p:cNvPr id="19" name="Рисунок 18" descr="Нефть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571612"/>
            <a:ext cx="42862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Торф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143116"/>
            <a:ext cx="952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Каменная соль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2643182"/>
            <a:ext cx="57150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Калийные соли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3214686"/>
            <a:ext cx="571504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Глины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46" y="3714752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Песок строительный.pn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5984" y="4214818"/>
            <a:ext cx="57150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http://images.myshared.ru/7/801450/slide_1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8501121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ppt4web.ru/images/848/31853/640/img6.jpg"/>
          <p:cNvPicPr/>
          <p:nvPr/>
        </p:nvPicPr>
        <p:blipFill>
          <a:blip r:embed="rId2"/>
          <a:srcRect b="10208"/>
          <a:stretch>
            <a:fillRect/>
          </a:stretch>
        </p:blipFill>
        <p:spPr bwMode="auto">
          <a:xfrm>
            <a:off x="428596" y="357166"/>
            <a:ext cx="5940425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900igr.net/up/datas/196997/015.jpg"/>
          <p:cNvPicPr/>
          <p:nvPr/>
        </p:nvPicPr>
        <p:blipFill>
          <a:blip r:embed="rId3"/>
          <a:srcRect l="3207" t="12607" r="55425" b="45299"/>
          <a:stretch>
            <a:fillRect/>
          </a:stretch>
        </p:blipFill>
        <p:spPr bwMode="auto">
          <a:xfrm>
            <a:off x="3000364" y="4643446"/>
            <a:ext cx="24574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900igr.net/up/datas/196997/015.jpg"/>
          <p:cNvPicPr/>
          <p:nvPr/>
        </p:nvPicPr>
        <p:blipFill>
          <a:blip r:embed="rId3"/>
          <a:srcRect l="49546" t="12180" b="2991"/>
          <a:stretch>
            <a:fillRect/>
          </a:stretch>
        </p:blipFill>
        <p:spPr bwMode="auto">
          <a:xfrm>
            <a:off x="6786578" y="1785926"/>
            <a:ext cx="2000275" cy="292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2726626" cy="2071702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" name="Picture 5" descr="C:\Users\Рысь\Downloads\заправ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786190"/>
            <a:ext cx="257634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вазели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786322"/>
            <a:ext cx="2627523" cy="1835160"/>
          </a:xfrm>
          <a:prstGeom prst="rect">
            <a:avLst/>
          </a:prstGeom>
        </p:spPr>
      </p:pic>
      <p:pic>
        <p:nvPicPr>
          <p:cNvPr id="5122" name="Picture 2" descr="https://ds02.infourok.ru/uploads/ex/0761/0006e530-e63067e6/img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285728"/>
            <a:ext cx="5643602" cy="423270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664</TotalTime>
  <Words>147</Words>
  <Application>Microsoft Office PowerPoint</Application>
  <PresentationFormat>Экран (4:3)</PresentationFormat>
  <Paragraphs>68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Чтоб природе другом стать, Тайны все её узнать, Все загадки разгадать, Научитесь наблюдать, Будем вместе развивать у себя внимательность, А поможет всё узнать наша любознательность. </vt:lpstr>
      <vt:lpstr>Догадайся о чём речь</vt:lpstr>
      <vt:lpstr>Презентация PowerPoint</vt:lpstr>
      <vt:lpstr>Тема: Использование и охрана полезных ископаемых  </vt:lpstr>
      <vt:lpstr>Презентация PowerPoint</vt:lpstr>
      <vt:lpstr>Обозначения полезных  ископаемых на карте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WareZ Provider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cp:lastModifiedBy>galinka.vasilenko.71@gmail.com</cp:lastModifiedBy>
  <cp:revision>471</cp:revision>
  <dcterms:created xsi:type="dcterms:W3CDTF">2010-01-23T14:46:58Z</dcterms:created>
  <dcterms:modified xsi:type="dcterms:W3CDTF">2018-04-11T06:27:12Z</dcterms:modified>
</cp:coreProperties>
</file>